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4" r:id="rId4"/>
    <p:sldId id="265" r:id="rId5"/>
    <p:sldId id="266" r:id="rId6"/>
    <p:sldId id="259" r:id="rId7"/>
    <p:sldId id="267" r:id="rId8"/>
    <p:sldId id="260" r:id="rId9"/>
    <p:sldId id="268" r:id="rId10"/>
    <p:sldId id="261" r:id="rId11"/>
    <p:sldId id="262" r:id="rId12"/>
    <p:sldId id="278" r:id="rId13"/>
    <p:sldId id="276" r:id="rId14"/>
    <p:sldId id="269" r:id="rId15"/>
    <p:sldId id="277" r:id="rId16"/>
    <p:sldId id="272" r:id="rId17"/>
    <p:sldId id="271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77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47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72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98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5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89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03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97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1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39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58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E6A0-B562-49B8-BFA8-DA37A6C0DFE2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CA46-C36A-4EF2-94B6-6382241E1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7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3226950"/>
            <a:ext cx="9144000" cy="1176338"/>
          </a:xfrm>
        </p:spPr>
        <p:txBody>
          <a:bodyPr>
            <a:normAutofit/>
          </a:bodyPr>
          <a:lstStyle/>
          <a:p>
            <a:r>
              <a:rPr lang="en-IN" sz="6600" dirty="0" smtClean="0">
                <a:latin typeface="Cambria" panose="02040503050406030204" pitchFamily="18" charset="0"/>
              </a:rPr>
              <a:t>Burgers’ Equation</a:t>
            </a:r>
            <a:endParaRPr lang="en-IN" sz="6600" dirty="0">
              <a:latin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10675" y="5717381"/>
            <a:ext cx="462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Cambria" panose="02040503050406030204" pitchFamily="18" charset="0"/>
              </a:rPr>
              <a:t>Bharat Varshney 150183</a:t>
            </a:r>
            <a:br>
              <a:rPr lang="en-IN" sz="2000" dirty="0" smtClean="0">
                <a:latin typeface="Cambria" panose="02040503050406030204" pitchFamily="18" charset="0"/>
              </a:rPr>
            </a:br>
            <a:r>
              <a:rPr lang="en-IN" sz="2000" dirty="0" smtClean="0">
                <a:latin typeface="Cambria" panose="02040503050406030204" pitchFamily="18" charset="0"/>
              </a:rPr>
              <a:t>Yaman Sanghavi  150831</a:t>
            </a:r>
            <a:endParaRPr lang="en-IN" sz="2000" dirty="0"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1999" y="4121482"/>
            <a:ext cx="10677525" cy="1176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>
                <a:latin typeface="Cambria" panose="02040503050406030204" pitchFamily="18" charset="0"/>
              </a:rPr>
              <a:t>Numerical Simulations using Finite Difference Scheme</a:t>
            </a:r>
            <a:endParaRPr lang="en-IN" sz="3200" dirty="0">
              <a:latin typeface="Cambria" panose="020405030504060302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7800" y="3701921"/>
            <a:ext cx="9144000" cy="1176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Results:</a:t>
            </a:r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</p:spPr>
            <p:txBody>
              <a:bodyPr/>
              <a:lstStyle/>
              <a:p>
                <a:r>
                  <a:rPr lang="en-IN" dirty="0" smtClean="0">
                    <a:latin typeface="Cambria" panose="02040503050406030204" pitchFamily="18" charset="0"/>
                  </a:rPr>
                  <a:t>For 1-D Burgers’ Equation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IN" dirty="0" smtClean="0">
                    <a:latin typeface="Cambria" panose="02040503050406030204" pitchFamily="18" charset="0"/>
                  </a:rPr>
                  <a:t>Viscous Flow: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IN" dirty="0" smtClean="0">
                    <a:latin typeface="Cambria" panose="02040503050406030204" pitchFamily="18" charset="0"/>
                  </a:rPr>
                  <a:t> = 0.05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2" y="1990157"/>
            <a:ext cx="9904927" cy="48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1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Results:</a:t>
            </a:r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</p:spPr>
            <p:txBody>
              <a:bodyPr/>
              <a:lstStyle/>
              <a:p>
                <a:r>
                  <a:rPr lang="en-IN" dirty="0" smtClean="0">
                    <a:latin typeface="Cambria" panose="02040503050406030204" pitchFamily="18" charset="0"/>
                  </a:rPr>
                  <a:t>For 1-D Burgers’ Equation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IN" dirty="0" smtClean="0">
                    <a:latin typeface="Cambria" panose="02040503050406030204" pitchFamily="18" charset="0"/>
                  </a:rPr>
                  <a:t>Viscous Flow: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IN" dirty="0" smtClean="0">
                    <a:latin typeface="Cambria" panose="02040503050406030204" pitchFamily="18" charset="0"/>
                  </a:rPr>
                  <a:t> = 0.1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04" y="2131288"/>
            <a:ext cx="9981127" cy="47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Physical Explanation: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71525" y="1225550"/>
            <a:ext cx="10515600" cy="51041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>
              <a:latin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</a:rPr>
              <a:t>We saw that as viscosity was increased, velocity near the centre smoothened out.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</a:rPr>
              <a:t>In the inviscid case, particles don’t have ability to </a:t>
            </a:r>
            <a:r>
              <a:rPr lang="en-IN" dirty="0" smtClean="0">
                <a:latin typeface="Cambria" panose="02040503050406030204" pitchFamily="18" charset="0"/>
              </a:rPr>
              <a:t>transfer </a:t>
            </a:r>
            <a:r>
              <a:rPr lang="en-IN" dirty="0" smtClean="0">
                <a:latin typeface="Cambria" panose="02040503050406030204" pitchFamily="18" charset="0"/>
              </a:rPr>
              <a:t>the </a:t>
            </a:r>
            <a:r>
              <a:rPr lang="en-IN" dirty="0" smtClean="0">
                <a:latin typeface="Cambria" panose="02040503050406030204" pitchFamily="18" charset="0"/>
              </a:rPr>
              <a:t>kinetic energy </a:t>
            </a:r>
            <a:r>
              <a:rPr lang="en-IN" dirty="0" smtClean="0">
                <a:latin typeface="Cambria" panose="02040503050406030204" pitchFamily="18" charset="0"/>
              </a:rPr>
              <a:t>unless they collide with the incoming particles.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</a:rPr>
              <a:t>But, viscosity allows them to decrease the velocity, before reaching the shock zone.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6657" y="5913120"/>
            <a:ext cx="596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Note: In the inviscid case, the total kinetic energy should remain same.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57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How does the density change?</a:t>
            </a:r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IN" dirty="0" smtClean="0">
                  <a:latin typeface="Cambria" panose="02040503050406030204" pitchFamily="18" charset="0"/>
                </a:endParaRPr>
              </a:p>
              <a:p>
                <a:r>
                  <a:rPr lang="en-IN" dirty="0" smtClean="0">
                    <a:latin typeface="Cambria" panose="02040503050406030204" pitchFamily="18" charset="0"/>
                  </a:rPr>
                  <a:t>Our velocity profile is compressible, so density will also evolve with time. So, one would like to see how much fluid is where.</a:t>
                </a:r>
              </a:p>
              <a:p>
                <a:endParaRPr lang="en-IN" dirty="0">
                  <a:latin typeface="Cambria" panose="02040503050406030204" pitchFamily="18" charset="0"/>
                </a:endParaRPr>
              </a:p>
              <a:p>
                <a:r>
                  <a:rPr lang="en-IN" dirty="0" smtClean="0">
                    <a:latin typeface="Cambria" panose="02040503050406030204" pitchFamily="18" charset="0"/>
                  </a:rPr>
                  <a:t>According to our velocity profile, one would expect the fluid to get clumped in the centre.</a:t>
                </a:r>
              </a:p>
              <a:p>
                <a:endParaRPr lang="en-IN" dirty="0">
                  <a:latin typeface="Cambria" panose="02040503050406030204" pitchFamily="18" charset="0"/>
                </a:endParaRPr>
              </a:p>
              <a:p>
                <a:r>
                  <a:rPr lang="en-IN" dirty="0" smtClean="0">
                    <a:latin typeface="Cambria" panose="02040503050406030204" pitchFamily="18" charset="0"/>
                  </a:rPr>
                  <a:t>Equation of continuity governs density variation:</a:t>
                </a:r>
                <a:br>
                  <a:rPr lang="en-IN" dirty="0" smtClean="0">
                    <a:latin typeface="Cambria" panose="02040503050406030204" pitchFamily="18" charset="0"/>
                  </a:rPr>
                </a:br>
                <a:endParaRPr lang="en-IN" dirty="0" smtClean="0">
                  <a:latin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  <a:p>
                <a:endParaRPr lang="en-IN" dirty="0" smtClean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5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Results:</a:t>
            </a:r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</p:spPr>
            <p:txBody>
              <a:bodyPr/>
              <a:lstStyle/>
              <a:p>
                <a:r>
                  <a:rPr lang="en-IN" dirty="0" smtClean="0">
                    <a:latin typeface="Cambria" panose="02040503050406030204" pitchFamily="18" charset="0"/>
                  </a:rPr>
                  <a:t>For 1-D Burgers’ Equation</a:t>
                </a:r>
              </a:p>
              <a:p>
                <a:pPr marL="457200" lvl="1" indent="0">
                  <a:buNone/>
                </a:pPr>
                <a:r>
                  <a:rPr lang="en-IN" dirty="0"/>
                  <a:t>	</a:t>
                </a:r>
                <a:r>
                  <a:rPr lang="en-IN" dirty="0" smtClean="0"/>
                  <a:t>	</a:t>
                </a:r>
                <a:r>
                  <a:rPr lang="en-IN" dirty="0" smtClean="0">
                    <a:latin typeface="Cambria" panose="02040503050406030204" pitchFamily="18" charset="0"/>
                  </a:rPr>
                  <a:t>Animation for mass density variation </a:t>
                </a:r>
                <a:r>
                  <a:rPr lang="en-IN" dirty="0">
                    <a:latin typeface="Cambria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IN" dirty="0">
                    <a:latin typeface="Cambria" panose="02040503050406030204" pitchFamily="18" charset="0"/>
                  </a:rPr>
                  <a:t> case</a:t>
                </a:r>
              </a:p>
              <a:p>
                <a:pPr marL="457200" lvl="1" indent="0">
                  <a:buNone/>
                </a:pPr>
                <a:endParaRPr lang="en-IN" dirty="0" smtClean="0">
                  <a:latin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  <a:blipFill rotWithShape="0"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ass density prof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345" y="2081548"/>
            <a:ext cx="8358389" cy="47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In 2-Dimensions:</a:t>
            </a:r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</p:spPr>
            <p:txBody>
              <a:bodyPr>
                <a:normAutofit/>
              </a:bodyPr>
              <a:lstStyle/>
              <a:p>
                <a:endParaRPr lang="en-IN" dirty="0" smtClean="0">
                  <a:latin typeface="Cambria" panose="02040503050406030204" pitchFamily="18" charset="0"/>
                </a:endParaRPr>
              </a:p>
              <a:p>
                <a:r>
                  <a:rPr lang="en-IN" dirty="0" smtClean="0">
                    <a:latin typeface="Cambria" panose="02040503050406030204" pitchFamily="18" charset="0"/>
                  </a:rPr>
                  <a:t>Initial condition for velocity:</a:t>
                </a:r>
              </a:p>
              <a:p>
                <a:pPr marL="457200" lvl="1" indent="0">
                  <a:buNone/>
                </a:pPr>
                <a:r>
                  <a:rPr lang="en-IN" dirty="0" smtClean="0">
                    <a:latin typeface="Cambria" panose="02040503050406030204" pitchFamily="18" charset="0"/>
                  </a:rPr>
                  <a:t>				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 (</m:t>
                        </m:r>
                        <m:acc>
                          <m:accPr>
                            <m:chr m:val="̂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IN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endParaRPr lang="en-IN" dirty="0" smtClean="0"/>
              </a:p>
              <a:p>
                <a:pPr marL="457200" lvl="1" indent="0">
                  <a:buNone/>
                </a:pPr>
                <a:endParaRPr lang="en-IN" dirty="0"/>
              </a:p>
              <a:p>
                <a:pPr marL="457200" lvl="1" indent="0">
                  <a:buNone/>
                </a:pPr>
                <a:endParaRPr lang="en-IN" dirty="0" smtClean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162" y="2551113"/>
            <a:ext cx="7203675" cy="41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5321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Results:</a:t>
            </a:r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646" y="1225550"/>
                <a:ext cx="10515600" cy="4351338"/>
              </a:xfrm>
            </p:spPr>
            <p:txBody>
              <a:bodyPr/>
              <a:lstStyle/>
              <a:p>
                <a:r>
                  <a:rPr lang="en-IN" dirty="0" smtClean="0">
                    <a:latin typeface="Cambria" panose="02040503050406030204" pitchFamily="18" charset="0"/>
                  </a:rPr>
                  <a:t>For </a:t>
                </a:r>
                <a:r>
                  <a:rPr lang="en-IN" dirty="0">
                    <a:latin typeface="Cambria" panose="02040503050406030204" pitchFamily="18" charset="0"/>
                  </a:rPr>
                  <a:t>2</a:t>
                </a:r>
                <a:r>
                  <a:rPr lang="en-IN" dirty="0" smtClean="0">
                    <a:latin typeface="Cambria" panose="02040503050406030204" pitchFamily="18" charset="0"/>
                  </a:rPr>
                  <a:t>-D Burgers’ Equation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IN" dirty="0" smtClean="0">
                    <a:latin typeface="Cambria" panose="02040503050406030204" pitchFamily="18" charset="0"/>
                  </a:rPr>
                  <a:t> Vector Plot Animation for velocity profile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IN" dirty="0" smtClean="0">
                    <a:latin typeface="Cambria" panose="02040503050406030204" pitchFamily="18" charset="0"/>
                  </a:rPr>
                  <a:t> case</a:t>
                </a:r>
              </a:p>
              <a:p>
                <a:pPr marL="457200" lvl="1" indent="0">
                  <a:buNone/>
                </a:pPr>
                <a:endParaRPr lang="en-IN" dirty="0" smtClean="0">
                  <a:latin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646" y="1225550"/>
                <a:ext cx="10515600" cy="4351338"/>
              </a:xfrm>
              <a:blipFill rotWithShape="0"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Vector P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3926" y="2156405"/>
            <a:ext cx="8358390" cy="47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25321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Results:</a:t>
            </a:r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646" y="1225550"/>
                <a:ext cx="10515600" cy="4351338"/>
              </a:xfrm>
            </p:spPr>
            <p:txBody>
              <a:bodyPr/>
              <a:lstStyle/>
              <a:p>
                <a:r>
                  <a:rPr lang="en-IN" dirty="0" smtClean="0">
                    <a:latin typeface="Cambria" panose="02040503050406030204" pitchFamily="18" charset="0"/>
                  </a:rPr>
                  <a:t>For </a:t>
                </a:r>
                <a:r>
                  <a:rPr lang="en-IN" dirty="0">
                    <a:latin typeface="Cambria" panose="02040503050406030204" pitchFamily="18" charset="0"/>
                  </a:rPr>
                  <a:t>2</a:t>
                </a:r>
                <a:r>
                  <a:rPr lang="en-IN" dirty="0" smtClean="0">
                    <a:latin typeface="Cambria" panose="02040503050406030204" pitchFamily="18" charset="0"/>
                  </a:rPr>
                  <a:t>-D Burgers’ Equation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IN" dirty="0" smtClean="0">
                    <a:latin typeface="Cambria" panose="02040503050406030204" pitchFamily="18" charset="0"/>
                  </a:rPr>
                  <a:t> Colour Density Animation for x-component of velocity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IN" dirty="0">
                    <a:latin typeface="Cambria" panose="02040503050406030204" pitchFamily="18" charset="0"/>
                  </a:rPr>
                  <a:t> case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IN" dirty="0" smtClean="0">
                  <a:latin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646" y="1225550"/>
                <a:ext cx="10515600" cy="4351338"/>
              </a:xfrm>
              <a:blipFill rotWithShape="0"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2color densit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9103" y="2054180"/>
            <a:ext cx="8369003" cy="47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Conclusion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Shock formation in non-viscous case.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For viscous case, shock gets mitigated.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Mass density variation – as expected.</a:t>
            </a: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Vladimir Script" panose="03050402040407070305" pitchFamily="66" charset="0"/>
              </a:rPr>
              <a:t>			</a:t>
            </a:r>
            <a:r>
              <a:rPr lang="en-US" dirty="0">
                <a:latin typeface="Vladimir Script" panose="03050402040407070305" pitchFamily="66" charset="0"/>
              </a:rPr>
              <a:t>	</a:t>
            </a:r>
            <a:endParaRPr lang="en-US" sz="4000" dirty="0" smtClean="0"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69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What is Burgers’ Equation?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IN" sz="36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3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IN" sz="3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3600" i="1">
                          <a:latin typeface="Cambria Math" panose="02040503050406030204" pitchFamily="18" charset="0"/>
                        </a:rPr>
                        <m:t>𝛻</m:t>
                      </m:r>
                      <m:acc>
                        <m:accPr>
                          <m:chr m:val="⃗"/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IN" sz="36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IN" sz="36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IN" sz="3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IN" sz="4800" dirty="0" smtClean="0"/>
              </a:p>
              <a:p>
                <a:pPr marL="0" indent="0">
                  <a:buNone/>
                </a:pPr>
                <a:r>
                  <a:rPr lang="en-IN" sz="18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IN" sz="1800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𝑓𝑙𝑢𝑖𝑑</m:t>
                      </m:r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  &amp;  </m:t>
                      </m:r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𝑘𝑖𝑛𝑒𝑚𝑎𝑡𝑖𝑐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𝑣𝑖𝑠𝑐𝑜𝑐𝑖𝑡𝑦</m:t>
                      </m:r>
                    </m:oMath>
                  </m:oMathPara>
                </a14:m>
                <a:r>
                  <a:rPr lang="en-IN" sz="1800" dirty="0" smtClean="0"/>
                  <a:t/>
                </a:r>
                <a:br>
                  <a:rPr lang="en-IN" sz="1800" dirty="0" smtClean="0"/>
                </a:br>
                <a:endParaRPr lang="en-IN" sz="1800" dirty="0" smtClean="0"/>
              </a:p>
              <a:p>
                <a:r>
                  <a:rPr lang="en-IN" dirty="0" smtClean="0">
                    <a:latin typeface="Cambria" panose="02040503050406030204" pitchFamily="18" charset="0"/>
                  </a:rPr>
                  <a:t>Describes motion of fluids under the condition that pressure is uniform and no external forces are present.</a:t>
                </a:r>
                <a:br>
                  <a:rPr lang="en-IN" dirty="0" smtClean="0">
                    <a:latin typeface="Cambria" panose="02040503050406030204" pitchFamily="18" charset="0"/>
                  </a:rPr>
                </a:br>
                <a:endParaRPr lang="en-IN" dirty="0" smtClean="0">
                  <a:latin typeface="Cambria" panose="02040503050406030204" pitchFamily="18" charset="0"/>
                </a:endParaRPr>
              </a:p>
              <a:p>
                <a:r>
                  <a:rPr lang="en-IN" dirty="0" smtClean="0">
                    <a:latin typeface="Cambria" panose="02040503050406030204" pitchFamily="18" charset="0"/>
                  </a:rPr>
                  <a:t>So, it is a specific case of Navier-Stokes equation for Newtonian Fluids.</a:t>
                </a:r>
              </a:p>
              <a:p>
                <a:pPr marL="0" indent="0">
                  <a:buNone/>
                </a:pPr>
                <a:endParaRPr lang="en-IN" dirty="0" smtClean="0">
                  <a:latin typeface="Cambria" panose="02040503050406030204" pitchFamily="18" charset="0"/>
                </a:endParaRPr>
              </a:p>
              <a:p>
                <a:r>
                  <a:rPr lang="en-IN" dirty="0" smtClean="0">
                    <a:latin typeface="Cambria" panose="02040503050406030204" pitchFamily="18" charset="0"/>
                  </a:rPr>
                  <a:t>Our aim is to </a:t>
                </a:r>
                <a:r>
                  <a:rPr lang="en-IN" dirty="0">
                    <a:latin typeface="Cambria" panose="02040503050406030204" pitchFamily="18" charset="0"/>
                  </a:rPr>
                  <a:t>evolve the velocity profile with </a:t>
                </a:r>
                <a:r>
                  <a:rPr lang="en-IN" dirty="0" smtClean="0">
                    <a:latin typeface="Cambria" panose="02040503050406030204" pitchFamily="18" charset="0"/>
                  </a:rPr>
                  <a:t>time given the initial profile.</a:t>
                </a:r>
                <a:endParaRPr lang="en-IN" dirty="0">
                  <a:latin typeface="Cambria" panose="02040503050406030204" pitchFamily="18" charset="0"/>
                </a:endParaRPr>
              </a:p>
              <a:p>
                <a:endParaRPr lang="en-IN" dirty="0" smtClean="0">
                  <a:latin typeface="Cambria" panose="02040503050406030204" pitchFamily="18" charset="0"/>
                </a:endParaRPr>
              </a:p>
              <a:p>
                <a:pPr algn="just"/>
                <a:endParaRPr lang="en-IN" dirty="0">
                  <a:latin typeface="Cambria" panose="02040503050406030204" pitchFamily="18" charset="0"/>
                </a:endParaRPr>
              </a:p>
              <a:p>
                <a:endParaRPr lang="en-IN" dirty="0" smtClean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  <a:blipFill>
                <a:blip r:embed="rId3"/>
                <a:stretch>
                  <a:fillRect l="-928" r="-696" b="-8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3425" y="0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What is Burgers’ Equation?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61975" y="2768600"/>
            <a:ext cx="10515600" cy="4351338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Fundamental PDE that occurs in various fields: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>
                <a:latin typeface="Cambria" panose="02040503050406030204" pitchFamily="18" charset="0"/>
              </a:rPr>
              <a:t>Turbulence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>
                <a:latin typeface="Cambria" panose="02040503050406030204" pitchFamily="18" charset="0"/>
              </a:rPr>
              <a:t>Traffic Flow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>
                <a:latin typeface="Cambria" panose="02040503050406030204" pitchFamily="18" charset="0"/>
              </a:rPr>
              <a:t>Non-linear acoustics</a:t>
            </a: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</a:rPr>
              <a:t>	</a:t>
            </a:r>
            <a:endParaRPr lang="en-IN" dirty="0" smtClean="0">
              <a:latin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</a:rPr>
              <a:t>Named after the scientist J. M. Burgers.</a:t>
            </a:r>
          </a:p>
          <a:p>
            <a:pPr marL="0" indent="0">
              <a:buNone/>
            </a:pPr>
            <a:endParaRPr lang="en-IN" dirty="0" smtClean="0">
              <a:latin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IN" sz="4000" dirty="0" smtClean="0">
                <a:latin typeface="Cambria" panose="02040503050406030204" pitchFamily="18" charset="0"/>
              </a:rPr>
              <a:t>Numerical Method: </a:t>
            </a:r>
            <a:endParaRPr lang="en-IN" sz="4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8425"/>
                <a:ext cx="10515600" cy="48895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IN" sz="2400" dirty="0" smtClean="0">
                    <a:latin typeface="Cambria" panose="02040503050406030204" pitchFamily="18" charset="0"/>
                  </a:rPr>
                  <a:t>For the first spatial derivative, upwind scheme is used:</a:t>
                </a:r>
              </a:p>
              <a:p>
                <a:endParaRPr lang="en-IN" sz="2400" dirty="0" smtClean="0">
                  <a:latin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 &gt;0       &amp;         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&lt; 0 </m:t>
                      </m:r>
                    </m:oMath>
                  </m:oMathPara>
                </a14:m>
                <a:endParaRPr lang="en-IN" sz="2400" dirty="0" smtClean="0"/>
              </a:p>
              <a:p>
                <a:pPr marL="0" indent="0" algn="ctr">
                  <a:buNone/>
                </a:pPr>
                <a:endParaRPr lang="en-I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IN" sz="21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I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100" dirty="0" smtClean="0"/>
                  <a:t> </a:t>
                </a:r>
                <a:r>
                  <a:rPr lang="en-IN" sz="2100" dirty="0" smtClean="0">
                    <a:latin typeface="Cambria" panose="02040503050406030204" pitchFamily="18" charset="0"/>
                  </a:rPr>
                  <a:t>is the velocity      Superscript – time coordinate       Subscript – x coordinate</a:t>
                </a:r>
                <a:endParaRPr lang="en-IN" sz="2100" dirty="0" smtClean="0"/>
              </a:p>
              <a:p>
                <a:r>
                  <a:rPr lang="en-IN" sz="2400" dirty="0" smtClean="0">
                    <a:latin typeface="Cambria" panose="02040503050406030204" pitchFamily="18" charset="0"/>
                  </a:rPr>
                  <a:t>For second spatial derivative, central difference scheme is used:</a:t>
                </a:r>
                <a:br>
                  <a:rPr lang="en-IN" sz="2400" dirty="0" smtClean="0">
                    <a:latin typeface="Cambria" panose="02040503050406030204" pitchFamily="18" charset="0"/>
                  </a:rPr>
                </a:br>
                <a:endParaRPr lang="en-IN" sz="2400" dirty="0">
                  <a:latin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IN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2 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400" dirty="0" smtClean="0"/>
                  <a:t> </a:t>
                </a:r>
              </a:p>
              <a:p>
                <a:pPr marL="0" indent="0" algn="ctr">
                  <a:buNone/>
                </a:pPr>
                <a:endParaRPr lang="en-IN" sz="2400" dirty="0" smtClean="0"/>
              </a:p>
              <a:p>
                <a:r>
                  <a:rPr lang="en-IN" sz="2400" dirty="0" smtClean="0">
                    <a:latin typeface="Cambria" panose="02040503050406030204" pitchFamily="18" charset="0"/>
                  </a:rPr>
                  <a:t>For the time derivative, Euler’s forward scheme is used:</a:t>
                </a:r>
                <a:br>
                  <a:rPr lang="en-IN" sz="2400" dirty="0" smtClean="0">
                    <a:latin typeface="Cambria" panose="02040503050406030204" pitchFamily="18" charset="0"/>
                  </a:rPr>
                </a:br>
                <a:endParaRPr lang="en-IN" sz="2400" dirty="0" smtClean="0">
                  <a:latin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sz="2400" dirty="0">
                  <a:latin typeface="Cambria" panose="02040503050406030204" pitchFamily="18" charset="0"/>
                </a:endParaRPr>
              </a:p>
              <a:p>
                <a:endParaRPr lang="en-IN" dirty="0"/>
              </a:p>
              <a:p>
                <a:endParaRPr lang="en-IN" dirty="0">
                  <a:latin typeface="Cambria" panose="02040503050406030204" pitchFamily="18" charset="0"/>
                </a:endParaRPr>
              </a:p>
              <a:p>
                <a:endParaRPr lang="en-IN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8425"/>
                <a:ext cx="10515600" cy="4889500"/>
              </a:xfrm>
              <a:blipFill>
                <a:blip r:embed="rId2"/>
                <a:stretch>
                  <a:fillRect l="-522" t="-24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02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Initial Condition: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906809"/>
            <a:ext cx="8891588" cy="5029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38199" y="1541741"/>
                <a:ext cx="11040292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(0,1)  </m:t>
                    </m:r>
                  </m:oMath>
                </a14:m>
                <a:r>
                  <a:rPr lang="en-IN" dirty="0" smtClean="0"/>
                  <a:t>          </a:t>
                </a:r>
                <a:r>
                  <a:rPr lang="en-IN" dirty="0" smtClean="0">
                    <a:latin typeface="Cambria" panose="02040503050406030204" pitchFamily="18" charset="0"/>
                  </a:rPr>
                  <a:t>At the boundaries, the velocity is taken to be zero for all times or 								 fluid is enclosed </a:t>
                </a:r>
                <a:r>
                  <a:rPr lang="en-IN" dirty="0" smtClean="0">
                    <a:latin typeface="Cambria" panose="02040503050406030204" pitchFamily="18" charset="0"/>
                  </a:rPr>
                  <a:t>between</a:t>
                </a:r>
                <a:r>
                  <a:rPr lang="en-IN" dirty="0" smtClean="0">
                    <a:latin typeface="Cambria" panose="02040503050406030204" pitchFamily="18" charset="0"/>
                  </a:rPr>
                  <a:t> two walls.</a:t>
                </a:r>
                <a:endParaRPr lang="en-IN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541741"/>
                <a:ext cx="11040292" cy="730136"/>
              </a:xfrm>
              <a:prstGeom prst="rect">
                <a:avLst/>
              </a:prstGeom>
              <a:blipFill>
                <a:blip r:embed="rId3"/>
                <a:stretch>
                  <a:fillRect r="-883" b="-108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94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Results: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1225550"/>
            <a:ext cx="10515600" cy="4351338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For 1-D Burgers’ Equation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 </a:t>
            </a:r>
            <a:r>
              <a:rPr lang="en-IN" dirty="0" smtClean="0">
                <a:latin typeface="Cambria" panose="02040503050406030204" pitchFamily="18" charset="0"/>
              </a:rPr>
              <a:t>Inviscid Flow: Plot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2088515"/>
            <a:ext cx="7953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Results: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71525" y="1225550"/>
            <a:ext cx="10515600" cy="4351338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For 1-D Burgers’ Equation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 </a:t>
            </a:r>
            <a:r>
              <a:rPr lang="en-IN" dirty="0" smtClean="0">
                <a:latin typeface="Cambria" panose="02040503050406030204" pitchFamily="18" charset="0"/>
              </a:rPr>
              <a:t>Inviscid Flow: Animation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for invisc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0315" y="2188894"/>
            <a:ext cx="7959144" cy="44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8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Results:</a:t>
            </a:r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</p:spPr>
            <p:txBody>
              <a:bodyPr/>
              <a:lstStyle/>
              <a:p>
                <a:r>
                  <a:rPr lang="en-IN" dirty="0" smtClean="0">
                    <a:latin typeface="Cambria" panose="02040503050406030204" pitchFamily="18" charset="0"/>
                  </a:rPr>
                  <a:t>For 1-D Burgers’ Equation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IN" dirty="0" smtClean="0"/>
                  <a:t> </a:t>
                </a:r>
                <a:r>
                  <a:rPr lang="en-IN" dirty="0" smtClean="0">
                    <a:latin typeface="Cambria" panose="02040503050406030204" pitchFamily="18" charset="0"/>
                  </a:rPr>
                  <a:t>Viscous Flow: Plot 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IN" dirty="0" smtClean="0">
                    <a:latin typeface="Cambria" panose="02040503050406030204" pitchFamily="18" charset="0"/>
                  </a:rPr>
                  <a:t> = 0.01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" y="2067689"/>
            <a:ext cx="9850594" cy="48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Results:</a:t>
            </a:r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</p:spPr>
            <p:txBody>
              <a:bodyPr/>
              <a:lstStyle/>
              <a:p>
                <a:r>
                  <a:rPr lang="en-IN" dirty="0" smtClean="0">
                    <a:latin typeface="Cambria" panose="02040503050406030204" pitchFamily="18" charset="0"/>
                  </a:rPr>
                  <a:t>For 1-D Burgers’ Equation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IN" dirty="0" smtClean="0"/>
                  <a:t> </a:t>
                </a:r>
                <a:r>
                  <a:rPr lang="en-IN" dirty="0" smtClean="0">
                    <a:latin typeface="Cambria" panose="02040503050406030204" pitchFamily="18" charset="0"/>
                  </a:rPr>
                  <a:t>Viscous Flow: Animation 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IN" dirty="0" smtClean="0">
                    <a:latin typeface="Cambria" panose="02040503050406030204" pitchFamily="18" charset="0"/>
                  </a:rPr>
                  <a:t> = 0.01</a:t>
                </a:r>
              </a:p>
              <a:p>
                <a:pPr marL="457200" lvl="1" indent="0">
                  <a:buNone/>
                </a:pPr>
                <a:endParaRPr lang="en-IN" dirty="0" smtClean="0">
                  <a:latin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525" y="1225550"/>
                <a:ext cx="10515600" cy="4351338"/>
              </a:xfrm>
              <a:blipFill rotWithShape="0"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for v=0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766" y="2025203"/>
            <a:ext cx="8250149" cy="46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6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342</Words>
  <Application>Microsoft Office PowerPoint</Application>
  <PresentationFormat>Widescreen</PresentationFormat>
  <Paragraphs>91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Cambria Math</vt:lpstr>
      <vt:lpstr>Pristina</vt:lpstr>
      <vt:lpstr>Vladimir Script</vt:lpstr>
      <vt:lpstr>Wingdings</vt:lpstr>
      <vt:lpstr>Office Theme</vt:lpstr>
      <vt:lpstr>Burgers’ Equation</vt:lpstr>
      <vt:lpstr>What is Burgers’ Equation?</vt:lpstr>
      <vt:lpstr>What is Burgers’ Equation?</vt:lpstr>
      <vt:lpstr>Numerical Method: </vt:lpstr>
      <vt:lpstr>Initial Condition:</vt:lpstr>
      <vt:lpstr>Results:</vt:lpstr>
      <vt:lpstr>Results:</vt:lpstr>
      <vt:lpstr>Results:</vt:lpstr>
      <vt:lpstr>Results:</vt:lpstr>
      <vt:lpstr>Results:</vt:lpstr>
      <vt:lpstr>Results:</vt:lpstr>
      <vt:lpstr>Physical Explanation:</vt:lpstr>
      <vt:lpstr>How does the density change?</vt:lpstr>
      <vt:lpstr>Results:</vt:lpstr>
      <vt:lpstr>In 2-Dimensions:</vt:lpstr>
      <vt:lpstr>Results:</vt:lpstr>
      <vt:lpstr>Results: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Burgers’ Equation</dc:title>
  <dc:creator>Yaman Sanghavi</dc:creator>
  <cp:lastModifiedBy>Yaman Sanghavi</cp:lastModifiedBy>
  <cp:revision>43</cp:revision>
  <dcterms:created xsi:type="dcterms:W3CDTF">2018-04-12T13:47:51Z</dcterms:created>
  <dcterms:modified xsi:type="dcterms:W3CDTF">2018-04-20T11:52:32Z</dcterms:modified>
</cp:coreProperties>
</file>